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686800" cy="6477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TYPES OF RATION CARD IN INDIA   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Ration Card Services - Common Service Centres (CSC)"/>
          <p:cNvPicPr>
            <a:picLocks noChangeAspect="1" noChangeArrowheads="1"/>
          </p:cNvPicPr>
          <p:nvPr/>
        </p:nvPicPr>
        <p:blipFill>
          <a:blip r:embed="rId2"/>
          <a:srcRect l="24000" t="20000" r="24000" b="23333"/>
          <a:stretch>
            <a:fillRect/>
          </a:stretch>
        </p:blipFill>
        <p:spPr bwMode="auto">
          <a:xfrm>
            <a:off x="1752600" y="1219200"/>
            <a:ext cx="5105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6324600"/>
          </a:xfrm>
        </p:spPr>
        <p:txBody>
          <a:bodyPr/>
          <a:lstStyle/>
          <a:p>
            <a:r>
              <a:rPr lang="en-US" dirty="0" smtClean="0"/>
              <a:t>There are 5 types of ration cards in India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IN" b="1" dirty="0" smtClean="0"/>
              <a:t>Priority household (PHH) </a:t>
            </a:r>
            <a:r>
              <a:rPr lang="en-IN" b="1" dirty="0" smtClean="0"/>
              <a:t>card</a:t>
            </a:r>
          </a:p>
          <a:p>
            <a:r>
              <a:rPr lang="en-IN" b="1" dirty="0" err="1" smtClean="0"/>
              <a:t>Antyodaya</a:t>
            </a:r>
            <a:r>
              <a:rPr lang="en-IN" b="1" dirty="0" smtClean="0"/>
              <a:t> (AAY) ration </a:t>
            </a:r>
            <a:r>
              <a:rPr lang="en-IN" b="1" dirty="0" smtClean="0"/>
              <a:t>card</a:t>
            </a:r>
          </a:p>
          <a:p>
            <a:r>
              <a:rPr lang="en-IN" b="1" dirty="0" smtClean="0"/>
              <a:t>APL (Above Poverty line) ration card </a:t>
            </a:r>
            <a:r>
              <a:rPr lang="en-IN" b="1" dirty="0" smtClean="0"/>
              <a:t>–</a:t>
            </a:r>
          </a:p>
          <a:p>
            <a:r>
              <a:rPr lang="en-IN" b="1" dirty="0" smtClean="0"/>
              <a:t>BPL (Below Poverty line) ration card </a:t>
            </a:r>
            <a:endParaRPr lang="en-IN" b="1" dirty="0" smtClean="0"/>
          </a:p>
          <a:p>
            <a:r>
              <a:rPr lang="en-IN" b="1" dirty="0" smtClean="0"/>
              <a:t>AAY (</a:t>
            </a:r>
            <a:r>
              <a:rPr lang="en-IN" b="1" dirty="0" err="1" smtClean="0"/>
              <a:t>Antyodaya</a:t>
            </a:r>
            <a:r>
              <a:rPr lang="en-IN" b="1" dirty="0" smtClean="0"/>
              <a:t>) ration card </a:t>
            </a:r>
            <a:endParaRPr lang="en-US" b="1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6324600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Priority household (PHH) </a:t>
            </a:r>
            <a:r>
              <a:rPr lang="en-IN" b="1" dirty="0" smtClean="0"/>
              <a:t>card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IN" b="1" dirty="0" smtClean="0"/>
              <a:t>Priority household (PHH) ration card - </a:t>
            </a:r>
            <a:r>
              <a:rPr lang="en-IN" dirty="0" smtClean="0"/>
              <a:t>This card is issued to those households which meet the eligibility criteria set by the state governments. Every household which has a priority ration card is entitled to 5 kilograms of food grains per member every month.</a:t>
            </a:r>
          </a:p>
          <a:p>
            <a:endParaRPr lang="en-IN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7650" name="Picture 2" descr="https://tnepds.co.in/wp-content/uploads/2018/05/Smart-Ration-Card-Fro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14400"/>
            <a:ext cx="487680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r>
              <a:rPr lang="en-IN" b="1" dirty="0" err="1" smtClean="0"/>
              <a:t>Antyodaya</a:t>
            </a:r>
            <a:r>
              <a:rPr lang="en-IN" b="1" dirty="0" smtClean="0"/>
              <a:t> (AAY) ration card </a:t>
            </a:r>
            <a:endParaRPr lang="en-IN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Antyodaya</a:t>
            </a:r>
            <a:r>
              <a:rPr lang="en-IN" dirty="0" smtClean="0"/>
              <a:t> ration card is issued to those households which fall under the 'poorest of poor' category. Those who have this card, are entitled to 35 kilograms of food grain every month.</a:t>
            </a:r>
            <a:endParaRPr lang="en-IN" dirty="0"/>
          </a:p>
        </p:txBody>
      </p:sp>
      <p:pic>
        <p:nvPicPr>
          <p:cNvPr id="31746" name="Picture 2" descr="https://onlineyojana.in/wp-content/uploads/2020/08/Karnataka-E-Ration-Card.jpg"/>
          <p:cNvPicPr>
            <a:picLocks noChangeAspect="1" noChangeArrowheads="1"/>
          </p:cNvPicPr>
          <p:nvPr/>
        </p:nvPicPr>
        <p:blipFill>
          <a:blip r:embed="rId2"/>
          <a:srcRect l="54000"/>
          <a:stretch>
            <a:fillRect/>
          </a:stretch>
        </p:blipFill>
        <p:spPr bwMode="auto">
          <a:xfrm>
            <a:off x="1828800" y="914400"/>
            <a:ext cx="4419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r>
              <a:rPr lang="en-IN" b="1" dirty="0" smtClean="0"/>
              <a:t>APL (Above Poverty line) ration </a:t>
            </a:r>
            <a:r>
              <a:rPr lang="en-IN" b="1" dirty="0" smtClean="0"/>
              <a:t>card</a:t>
            </a:r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r>
              <a:rPr lang="en-IN" b="1" dirty="0" smtClean="0"/>
              <a:t> </a:t>
            </a:r>
            <a:r>
              <a:rPr lang="en-IN" dirty="0" smtClean="0"/>
              <a:t>The APL ration card was issued to households living above the poverty line.</a:t>
            </a:r>
            <a:r>
              <a:rPr lang="en-IN" b="1" dirty="0" smtClean="0"/>
              <a:t> </a:t>
            </a:r>
            <a:endParaRPr lang="en-IN" dirty="0"/>
          </a:p>
        </p:txBody>
      </p:sp>
      <p:pic>
        <p:nvPicPr>
          <p:cNvPr id="30722" name="Picture 2" descr="https://www.lopol.org/sites/default/files/public/styles/max_325x325/public/field/image/article/rationcard-kerala.jpg?itok=fZeJRHh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90600"/>
            <a:ext cx="4876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/>
          <a:lstStyle/>
          <a:p>
            <a:r>
              <a:rPr lang="en-IN" b="1" dirty="0" smtClean="0"/>
              <a:t>BPL (Below Poverty line) ration </a:t>
            </a:r>
            <a:r>
              <a:rPr lang="en-IN" b="1" dirty="0" smtClean="0"/>
              <a:t>card</a:t>
            </a:r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r>
              <a:rPr lang="en-IN" dirty="0" smtClean="0"/>
              <a:t>The BPL ration was for those households living </a:t>
            </a:r>
            <a:r>
              <a:rPr lang="en-IN" dirty="0" smtClean="0"/>
              <a:t>below Poverty </a:t>
            </a:r>
            <a:r>
              <a:rPr lang="en-IN" dirty="0" smtClean="0"/>
              <a:t>line. </a:t>
            </a:r>
            <a:r>
              <a:rPr lang="en-IN" b="1" dirty="0" smtClean="0"/>
              <a:t> </a:t>
            </a:r>
            <a:endParaRPr lang="en-IN" dirty="0"/>
          </a:p>
        </p:txBody>
      </p:sp>
      <p:pic>
        <p:nvPicPr>
          <p:cNvPr id="29698" name="Picture 2" descr="Types Of Ration Card - AAY, BPL, APL, PHH Deta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19200"/>
            <a:ext cx="4762500" cy="315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AAY (</a:t>
            </a:r>
            <a:r>
              <a:rPr lang="en-IN" b="1" dirty="0" err="1" smtClean="0"/>
              <a:t>Antyodaya</a:t>
            </a:r>
            <a:r>
              <a:rPr lang="en-IN" b="1" dirty="0" smtClean="0"/>
              <a:t>) ration </a:t>
            </a:r>
            <a:r>
              <a:rPr lang="en-IN" b="1" dirty="0" smtClean="0"/>
              <a:t>card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IN" dirty="0" smtClean="0"/>
              <a:t>The AAY which is still in place was issued to poorest of poor households.</a:t>
            </a:r>
          </a:p>
          <a:p>
            <a:r>
              <a:rPr lang="en-IN" dirty="0" smtClean="0"/>
              <a:t>It must be noted here, APL, BPL and AAY cards were in use before the National Food Security Act </a:t>
            </a:r>
            <a:r>
              <a:rPr lang="en-IN" dirty="0" smtClean="0"/>
              <a:t>was </a:t>
            </a:r>
            <a:r>
              <a:rPr lang="en-IN" dirty="0" smtClean="0"/>
              <a:t>enacted in the country</a:t>
            </a:r>
          </a:p>
          <a:p>
            <a:endParaRPr lang="en-IN" b="1" dirty="0" smtClean="0"/>
          </a:p>
          <a:p>
            <a:endParaRPr lang="en-US" b="1" dirty="0" smtClean="0"/>
          </a:p>
          <a:p>
            <a:endParaRPr lang="en-IN" dirty="0"/>
          </a:p>
        </p:txBody>
      </p:sp>
      <p:pic>
        <p:nvPicPr>
          <p:cNvPr id="4" name="Picture 2" descr="https://onlineyojana.in/wp-content/uploads/2020/08/Karnataka-E-Ration-Card.jpg"/>
          <p:cNvPicPr>
            <a:picLocks noChangeAspect="1" noChangeArrowheads="1"/>
          </p:cNvPicPr>
          <p:nvPr/>
        </p:nvPicPr>
        <p:blipFill>
          <a:blip r:embed="rId2"/>
          <a:srcRect l="54000"/>
          <a:stretch>
            <a:fillRect/>
          </a:stretch>
        </p:blipFill>
        <p:spPr bwMode="auto">
          <a:xfrm>
            <a:off x="2057400" y="1143000"/>
            <a:ext cx="4419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</a:t>
            </a:r>
            <a:r>
              <a:rPr lang="en-US" sz="4400" dirty="0" smtClean="0"/>
              <a:t>THANK YOU </a:t>
            </a: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142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2006-08-16T00:00:00Z</dcterms:created>
  <dcterms:modified xsi:type="dcterms:W3CDTF">2022-10-19T14:10:09Z</dcterms:modified>
</cp:coreProperties>
</file>